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64" r:id="rId11"/>
    <p:sldId id="270" r:id="rId12"/>
    <p:sldId id="265" r:id="rId13"/>
    <p:sldId id="271" r:id="rId14"/>
    <p:sldId id="266" r:id="rId15"/>
    <p:sldId id="267" r:id="rId16"/>
  </p:sldIdLst>
  <p:sldSz cx="18288000" cy="10287000"/>
  <p:notesSz cx="6858000" cy="9144000"/>
  <p:embeddedFontLst>
    <p:embeddedFont>
      <p:font typeface="Anton" pitchFamily="2" charset="0"/>
      <p:regular r:id="rId18"/>
    </p:embeddedFont>
    <p:embeddedFont>
      <p:font typeface="Open Sans" panose="020B0606030504020204" pitchFamily="34" charset="0"/>
      <p:bold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RQrSs/PwNv8IbfKWo3Lz2TYXxz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58" y="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>
          <a:extLst>
            <a:ext uri="{FF2B5EF4-FFF2-40B4-BE49-F238E27FC236}">
              <a16:creationId xmlns:a16="http://schemas.microsoft.com/office/drawing/2014/main" id="{58C291CF-BA91-C7AE-6D29-FA2D51948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9:notes">
            <a:extLst>
              <a:ext uri="{FF2B5EF4-FFF2-40B4-BE49-F238E27FC236}">
                <a16:creationId xmlns:a16="http://schemas.microsoft.com/office/drawing/2014/main" id="{CB3DE53C-B3FE-19C7-900E-B95560B0EE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9:notes">
            <a:extLst>
              <a:ext uri="{FF2B5EF4-FFF2-40B4-BE49-F238E27FC236}">
                <a16:creationId xmlns:a16="http://schemas.microsoft.com/office/drawing/2014/main" id="{D497627B-7575-0F56-C53E-FA791B2AD1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8217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>
          <a:extLst>
            <a:ext uri="{FF2B5EF4-FFF2-40B4-BE49-F238E27FC236}">
              <a16:creationId xmlns:a16="http://schemas.microsoft.com/office/drawing/2014/main" id="{5AA9E9D5-FF22-3122-C2CE-3C7377958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0:notes">
            <a:extLst>
              <a:ext uri="{FF2B5EF4-FFF2-40B4-BE49-F238E27FC236}">
                <a16:creationId xmlns:a16="http://schemas.microsoft.com/office/drawing/2014/main" id="{68E0CDB1-F454-C769-2028-D26762E47B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0:notes">
            <a:extLst>
              <a:ext uri="{FF2B5EF4-FFF2-40B4-BE49-F238E27FC236}">
                <a16:creationId xmlns:a16="http://schemas.microsoft.com/office/drawing/2014/main" id="{5E7A221F-B763-FEC8-9837-B14BD936A3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02172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>
          <a:extLst>
            <a:ext uri="{FF2B5EF4-FFF2-40B4-BE49-F238E27FC236}">
              <a16:creationId xmlns:a16="http://schemas.microsoft.com/office/drawing/2014/main" id="{3CEAE944-7EC4-C15C-5951-2CA1418D0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:notes">
            <a:extLst>
              <a:ext uri="{FF2B5EF4-FFF2-40B4-BE49-F238E27FC236}">
                <a16:creationId xmlns:a16="http://schemas.microsoft.com/office/drawing/2014/main" id="{01196118-3F6A-D8C0-0361-484B8C0F41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8:notes">
            <a:extLst>
              <a:ext uri="{FF2B5EF4-FFF2-40B4-BE49-F238E27FC236}">
                <a16:creationId xmlns:a16="http://schemas.microsoft.com/office/drawing/2014/main" id="{D64574D3-0D9C-7934-121C-7AC4D8C11B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5694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Google Shape;86;p1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"/>
          <p:cNvSpPr/>
          <p:nvPr/>
        </p:nvSpPr>
        <p:spPr>
          <a:xfrm>
            <a:off x="7033242" y="2331542"/>
            <a:ext cx="2264398" cy="2264398"/>
          </a:xfrm>
          <a:custGeom>
            <a:avLst/>
            <a:gdLst/>
            <a:ahLst/>
            <a:cxnLst/>
            <a:rect l="l" t="t" r="r" b="b"/>
            <a:pathLst>
              <a:path w="2264398" h="2264398" extrusionOk="0">
                <a:moveTo>
                  <a:pt x="0" y="0"/>
                </a:moveTo>
                <a:lnTo>
                  <a:pt x="2264398" y="0"/>
                </a:lnTo>
                <a:lnTo>
                  <a:pt x="2264398" y="2264398"/>
                </a:lnTo>
                <a:lnTo>
                  <a:pt x="0" y="2264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8" name="Google Shape;88;p1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9" name="Google Shape;89;p1"/>
          <p:cNvSpPr txBox="1"/>
          <p:nvPr/>
        </p:nvSpPr>
        <p:spPr>
          <a:xfrm>
            <a:off x="151950" y="1689853"/>
            <a:ext cx="13202100" cy="236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0" i="0" u="none" strike="noStrike" cap="none" dirty="0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ENTERPRISE NETWORK</a:t>
            </a:r>
            <a:endParaRPr sz="5500" dirty="0">
              <a:solidFill>
                <a:srgbClr val="1F2020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0" i="0" u="none" strike="noStrike" cap="none" dirty="0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INFRASTRUCTURE DESIGN </a:t>
            </a:r>
            <a:endParaRPr sz="5500" dirty="0"/>
          </a:p>
        </p:txBody>
      </p:sp>
      <p:sp>
        <p:nvSpPr>
          <p:cNvPr id="90" name="Google Shape;90;p1"/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1" name="Google Shape;91;p1"/>
          <p:cNvSpPr txBox="1"/>
          <p:nvPr/>
        </p:nvSpPr>
        <p:spPr>
          <a:xfrm>
            <a:off x="3208682" y="3843181"/>
            <a:ext cx="9384638" cy="1184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0" i="0" u="none" strike="noStrike" cap="none" dirty="0">
                <a:solidFill>
                  <a:srgbClr val="2B59C3"/>
                </a:solidFill>
                <a:latin typeface="Anton"/>
                <a:ea typeface="Anton"/>
                <a:cs typeface="Anton"/>
                <a:sym typeface="Anton"/>
              </a:rPr>
              <a:t>&amp; IMPLEMENTATION</a:t>
            </a:r>
            <a:endParaRPr sz="5500" dirty="0"/>
          </a:p>
        </p:txBody>
      </p:sp>
      <p:sp>
        <p:nvSpPr>
          <p:cNvPr id="92" name="Google Shape;92;p1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240618" y="6954374"/>
            <a:ext cx="7036500" cy="290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/>
              <a:t>Group Members : </a:t>
            </a:r>
            <a:endParaRPr lang="en-US" sz="25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</a:rPr>
              <a:t>ola </a:t>
            </a:r>
            <a:r>
              <a:rPr lang="en-US" sz="2200" dirty="0" err="1">
                <a:solidFill>
                  <a:schemeClr val="dk1"/>
                </a:solidFill>
              </a:rPr>
              <a:t>mohamed</a:t>
            </a:r>
            <a:endParaRPr sz="22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Salah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sleem</a:t>
            </a:r>
            <a:endParaRPr sz="2200" dirty="0"/>
          </a:p>
          <a:p>
            <a:pPr marL="0" marR="0" lvl="0" indent="0" algn="l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tarek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diab</a:t>
            </a:r>
            <a:endParaRPr sz="2200" dirty="0"/>
          </a:p>
          <a:p>
            <a:pPr marL="0" marR="0" lvl="0" indent="0" algn="l" rtl="0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omar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hussein</a:t>
            </a:r>
            <a:endParaRPr sz="2200" dirty="0"/>
          </a:p>
          <a:p>
            <a:pPr marL="0" marR="0" lvl="0" indent="0" algn="l" rtl="0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hassan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khattab</a:t>
            </a:r>
            <a:endParaRPr sz="2200" dirty="0"/>
          </a:p>
        </p:txBody>
      </p:sp>
      <p:sp>
        <p:nvSpPr>
          <p:cNvPr id="94" name="Google Shape;94;p1"/>
          <p:cNvSpPr/>
          <p:nvPr/>
        </p:nvSpPr>
        <p:spPr>
          <a:xfrm>
            <a:off x="0" y="25876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1" y="0"/>
                </a:lnTo>
                <a:lnTo>
                  <a:pt x="1656441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5" name="Google Shape;95;p1"/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4034B0-697C-321D-A69F-7F57A7D4B564}"/>
              </a:ext>
            </a:extLst>
          </p:cNvPr>
          <p:cNvSpPr txBox="1"/>
          <p:nvPr/>
        </p:nvSpPr>
        <p:spPr>
          <a:xfrm>
            <a:off x="151950" y="5300884"/>
            <a:ext cx="11159836" cy="6265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</a:rPr>
              <a:t>Presented to : Dr Hussain Harb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76062F-1BDF-CA3F-42F5-25A874E113D8}"/>
              </a:ext>
            </a:extLst>
          </p:cNvPr>
          <p:cNvSpPr txBox="1"/>
          <p:nvPr/>
        </p:nvSpPr>
        <p:spPr>
          <a:xfrm>
            <a:off x="533604" y="6158160"/>
            <a:ext cx="11159836" cy="569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dk1"/>
                </a:solidFill>
              </a:rPr>
              <a:t>Supervised by En Youssef Selim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9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16" name="Google Shape;216;p9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Google Shape;217;p9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8" name="Google Shape;218;p9"/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09</a:t>
            </a:r>
            <a:endParaRPr/>
          </a:p>
        </p:txBody>
      </p:sp>
      <p:sp>
        <p:nvSpPr>
          <p:cNvPr id="219" name="Google Shape;219;p9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20" name="Google Shape;220;p9"/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21" name="Google Shape;221;p9"/>
          <p:cNvSpPr/>
          <p:nvPr/>
        </p:nvSpPr>
        <p:spPr>
          <a:xfrm>
            <a:off x="1817989" y="1821880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22" name="Google Shape;222;p9"/>
          <p:cNvSpPr txBox="1"/>
          <p:nvPr/>
        </p:nvSpPr>
        <p:spPr>
          <a:xfrm>
            <a:off x="2353475" y="2254038"/>
            <a:ext cx="8847316" cy="1851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Secure Remote Access </a:t>
            </a:r>
            <a:endParaRPr/>
          </a:p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2B59C3"/>
                </a:solidFill>
                <a:latin typeface="Anton"/>
                <a:ea typeface="Anton"/>
                <a:cs typeface="Anton"/>
                <a:sym typeface="Anton"/>
              </a:rPr>
              <a:t>(SSH)</a:t>
            </a:r>
            <a:endParaRPr/>
          </a:p>
        </p:txBody>
      </p:sp>
      <p:sp>
        <p:nvSpPr>
          <p:cNvPr id="223" name="Google Shape;223;p9"/>
          <p:cNvSpPr txBox="1"/>
          <p:nvPr/>
        </p:nvSpPr>
        <p:spPr>
          <a:xfrm>
            <a:off x="2353475" y="4811431"/>
            <a:ext cx="10730898" cy="6009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SSH enabled on all routers and switches</a:t>
            </a:r>
            <a:endParaRPr dirty="0"/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Local Secure login credentials for routers:</a:t>
            </a:r>
            <a:endParaRPr dirty="0"/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Username: admin</a:t>
            </a:r>
            <a:endParaRPr dirty="0"/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Password: cisco12345</a:t>
            </a:r>
            <a:endParaRPr lang="en-US" sz="3099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Local Secure login credentials for switches:</a:t>
            </a:r>
            <a:endParaRPr lang="en-US" sz="3200" dirty="0"/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Username: </a:t>
            </a:r>
            <a:r>
              <a:rPr lang="en-US" sz="3099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admin</a:t>
            </a:r>
            <a:endParaRPr lang="en-US" sz="3200" dirty="0"/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Password: cisco12345</a:t>
            </a:r>
            <a:endParaRPr lang="en-US" dirty="0"/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Remote management over encrypted connection</a:t>
            </a:r>
            <a:endParaRPr dirty="0"/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99" b="0" i="0" u="none" strike="noStrike" cap="none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4" name="Google Shape;224;p9"/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25" name="Google Shape;225;p9"/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>
          <a:extLst>
            <a:ext uri="{FF2B5EF4-FFF2-40B4-BE49-F238E27FC236}">
              <a16:creationId xmlns:a16="http://schemas.microsoft.com/office/drawing/2014/main" id="{2BF0874C-BFAE-C669-A536-7A8708628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9">
            <a:extLst>
              <a:ext uri="{FF2B5EF4-FFF2-40B4-BE49-F238E27FC236}">
                <a16:creationId xmlns:a16="http://schemas.microsoft.com/office/drawing/2014/main" id="{F228117A-DBCD-E45C-4E6C-BE21C73B6961}"/>
              </a:ext>
            </a:extLst>
          </p:cNvPr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16" name="Google Shape;216;p9">
              <a:extLst>
                <a:ext uri="{FF2B5EF4-FFF2-40B4-BE49-F238E27FC236}">
                  <a16:creationId xmlns:a16="http://schemas.microsoft.com/office/drawing/2014/main" id="{4B26E63C-4E85-753F-D6C9-53FE248FEAC4}"/>
                </a:ext>
              </a:extLst>
            </p:cNvPr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Google Shape;217;p9">
              <a:extLst>
                <a:ext uri="{FF2B5EF4-FFF2-40B4-BE49-F238E27FC236}">
                  <a16:creationId xmlns:a16="http://schemas.microsoft.com/office/drawing/2014/main" id="{DDCFF000-C65B-F25D-DD92-D7BBD7E21884}"/>
                </a:ext>
              </a:extLst>
            </p:cNvPr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8" name="Google Shape;218;p9">
            <a:extLst>
              <a:ext uri="{FF2B5EF4-FFF2-40B4-BE49-F238E27FC236}">
                <a16:creationId xmlns:a16="http://schemas.microsoft.com/office/drawing/2014/main" id="{B9B89C24-B78F-2A65-0E02-A0F80597B29E}"/>
              </a:ext>
            </a:extLst>
          </p:cNvPr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09</a:t>
            </a:r>
            <a:endParaRPr/>
          </a:p>
        </p:txBody>
      </p:sp>
      <p:sp>
        <p:nvSpPr>
          <p:cNvPr id="219" name="Google Shape;219;p9">
            <a:extLst>
              <a:ext uri="{FF2B5EF4-FFF2-40B4-BE49-F238E27FC236}">
                <a16:creationId xmlns:a16="http://schemas.microsoft.com/office/drawing/2014/main" id="{BD73DE8C-47E6-63F3-F7BA-02C82CA2260A}"/>
              </a:ext>
            </a:extLst>
          </p:cNvPr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20" name="Google Shape;220;p9">
            <a:extLst>
              <a:ext uri="{FF2B5EF4-FFF2-40B4-BE49-F238E27FC236}">
                <a16:creationId xmlns:a16="http://schemas.microsoft.com/office/drawing/2014/main" id="{54667BC9-C4DF-2922-71EE-CBB62A2979A0}"/>
              </a:ext>
            </a:extLst>
          </p:cNvPr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21" name="Google Shape;221;p9">
            <a:extLst>
              <a:ext uri="{FF2B5EF4-FFF2-40B4-BE49-F238E27FC236}">
                <a16:creationId xmlns:a16="http://schemas.microsoft.com/office/drawing/2014/main" id="{E4458167-257B-BFB8-000B-FBB8A0118A0A}"/>
              </a:ext>
            </a:extLst>
          </p:cNvPr>
          <p:cNvSpPr/>
          <p:nvPr/>
        </p:nvSpPr>
        <p:spPr>
          <a:xfrm>
            <a:off x="1817989" y="1821880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22" name="Google Shape;222;p9">
            <a:extLst>
              <a:ext uri="{FF2B5EF4-FFF2-40B4-BE49-F238E27FC236}">
                <a16:creationId xmlns:a16="http://schemas.microsoft.com/office/drawing/2014/main" id="{AFF48207-9683-7EA0-2A26-F65F5BE6BB20}"/>
              </a:ext>
            </a:extLst>
          </p:cNvPr>
          <p:cNvSpPr txBox="1"/>
          <p:nvPr/>
        </p:nvSpPr>
        <p:spPr>
          <a:xfrm>
            <a:off x="2353475" y="2254038"/>
            <a:ext cx="8847316" cy="1851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Secure Remote Access </a:t>
            </a:r>
            <a:endParaRPr/>
          </a:p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2B59C3"/>
                </a:solidFill>
                <a:latin typeface="Anton"/>
                <a:ea typeface="Anton"/>
                <a:cs typeface="Anton"/>
                <a:sym typeface="Anton"/>
              </a:rPr>
              <a:t>(SSH)</a:t>
            </a:r>
            <a:endParaRPr/>
          </a:p>
        </p:txBody>
      </p:sp>
      <p:sp>
        <p:nvSpPr>
          <p:cNvPr id="223" name="Google Shape;223;p9">
            <a:extLst>
              <a:ext uri="{FF2B5EF4-FFF2-40B4-BE49-F238E27FC236}">
                <a16:creationId xmlns:a16="http://schemas.microsoft.com/office/drawing/2014/main" id="{385237E6-D0F7-1B75-E99F-7435B822EE89}"/>
              </a:ext>
            </a:extLst>
          </p:cNvPr>
          <p:cNvSpPr txBox="1"/>
          <p:nvPr/>
        </p:nvSpPr>
        <p:spPr>
          <a:xfrm>
            <a:off x="2353475" y="4811431"/>
            <a:ext cx="10730898" cy="467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SSH enabled on all routers and switches</a:t>
            </a:r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Using Radius for authentication </a:t>
            </a:r>
            <a:endParaRPr dirty="0"/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Secure login credentials for routers:</a:t>
            </a:r>
            <a:endParaRPr dirty="0"/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Username: admin</a:t>
            </a:r>
            <a:endParaRPr dirty="0"/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Password: cisco123455</a:t>
            </a:r>
            <a:endParaRPr lang="en-US" sz="3099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69281" marR="0" lvl="1" indent="-334641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099"/>
              <a:buFont typeface="Arial"/>
              <a:buChar char="•"/>
            </a:pPr>
            <a:r>
              <a:rPr lang="en-US" sz="30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Remote management over encrypted connection</a:t>
            </a:r>
            <a:endParaRPr dirty="0"/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99" b="0" i="0" u="none" strike="noStrike" cap="none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4" name="Google Shape;224;p9">
            <a:extLst>
              <a:ext uri="{FF2B5EF4-FFF2-40B4-BE49-F238E27FC236}">
                <a16:creationId xmlns:a16="http://schemas.microsoft.com/office/drawing/2014/main" id="{97DBFB6F-71EA-1895-3492-7E4703DFD943}"/>
              </a:ext>
            </a:extLst>
          </p:cNvPr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25" name="Google Shape;225;p9">
            <a:extLst>
              <a:ext uri="{FF2B5EF4-FFF2-40B4-BE49-F238E27FC236}">
                <a16:creationId xmlns:a16="http://schemas.microsoft.com/office/drawing/2014/main" id="{E02A5AAF-C463-6805-8601-01B42879BA12}"/>
              </a:ext>
            </a:extLst>
          </p:cNvPr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788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0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31" name="Google Shape;231;p10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Google Shape;232;p1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3" name="Google Shape;233;p10"/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  <a:endParaRPr/>
          </a:p>
        </p:txBody>
      </p:sp>
      <p:sp>
        <p:nvSpPr>
          <p:cNvPr id="234" name="Google Shape;234;p10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5" name="Google Shape;235;p10"/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6" name="Google Shape;236;p10"/>
          <p:cNvSpPr/>
          <p:nvPr/>
        </p:nvSpPr>
        <p:spPr>
          <a:xfrm>
            <a:off x="1817989" y="2298734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7" name="Google Shape;237;p10"/>
          <p:cNvSpPr txBox="1"/>
          <p:nvPr/>
        </p:nvSpPr>
        <p:spPr>
          <a:xfrm>
            <a:off x="1998722" y="2900896"/>
            <a:ext cx="8847316" cy="927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LAN Security </a:t>
            </a:r>
            <a:r>
              <a:rPr lang="en-US" sz="6000" b="0" i="0" u="none" strike="noStrike" cap="none">
                <a:solidFill>
                  <a:srgbClr val="2B59C3"/>
                </a:solidFill>
                <a:latin typeface="Anton"/>
                <a:ea typeface="Anton"/>
                <a:cs typeface="Anton"/>
                <a:sym typeface="Anton"/>
              </a:rPr>
              <a:t>Measures</a:t>
            </a:r>
            <a:endParaRPr/>
          </a:p>
        </p:txBody>
      </p:sp>
      <p:sp>
        <p:nvSpPr>
          <p:cNvPr id="238" name="Google Shape;238;p10"/>
          <p:cNvSpPr txBox="1"/>
          <p:nvPr/>
        </p:nvSpPr>
        <p:spPr>
          <a:xfrm>
            <a:off x="1465418" y="4360920"/>
            <a:ext cx="14602500" cy="2498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802.1x authentication to prevent unauthorized access</a:t>
            </a:r>
          </a:p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Port security </a:t>
            </a:r>
          </a:p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DHCP snooping</a:t>
            </a:r>
          </a:p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ARP inspection</a:t>
            </a:r>
            <a:endParaRPr dirty="0"/>
          </a:p>
        </p:txBody>
      </p:sp>
      <p:sp>
        <p:nvSpPr>
          <p:cNvPr id="239" name="Google Shape;239;p10"/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40" name="Google Shape;240;p10"/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>
          <a:extLst>
            <a:ext uri="{FF2B5EF4-FFF2-40B4-BE49-F238E27FC236}">
              <a16:creationId xmlns:a16="http://schemas.microsoft.com/office/drawing/2014/main" id="{91739C46-C2E2-8C25-70F3-6953A53654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0">
            <a:extLst>
              <a:ext uri="{FF2B5EF4-FFF2-40B4-BE49-F238E27FC236}">
                <a16:creationId xmlns:a16="http://schemas.microsoft.com/office/drawing/2014/main" id="{D9C895F8-B95B-5DA8-B70F-35632C26D1F6}"/>
              </a:ext>
            </a:extLst>
          </p:cNvPr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31" name="Google Shape;231;p10">
              <a:extLst>
                <a:ext uri="{FF2B5EF4-FFF2-40B4-BE49-F238E27FC236}">
                  <a16:creationId xmlns:a16="http://schemas.microsoft.com/office/drawing/2014/main" id="{DC80BFAB-2D12-B8C1-AE20-DCBB79008009}"/>
                </a:ext>
              </a:extLst>
            </p:cNvPr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Google Shape;232;p10">
              <a:extLst>
                <a:ext uri="{FF2B5EF4-FFF2-40B4-BE49-F238E27FC236}">
                  <a16:creationId xmlns:a16="http://schemas.microsoft.com/office/drawing/2014/main" id="{CB8D9494-4F03-0701-4F3D-DBC7C8DDB16C}"/>
                </a:ext>
              </a:extLst>
            </p:cNvPr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3" name="Google Shape;233;p10">
            <a:extLst>
              <a:ext uri="{FF2B5EF4-FFF2-40B4-BE49-F238E27FC236}">
                <a16:creationId xmlns:a16="http://schemas.microsoft.com/office/drawing/2014/main" id="{E7CD237B-E2AE-34FB-3262-771B9CC65371}"/>
              </a:ext>
            </a:extLst>
          </p:cNvPr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  <a:endParaRPr/>
          </a:p>
        </p:txBody>
      </p:sp>
      <p:sp>
        <p:nvSpPr>
          <p:cNvPr id="234" name="Google Shape;234;p10">
            <a:extLst>
              <a:ext uri="{FF2B5EF4-FFF2-40B4-BE49-F238E27FC236}">
                <a16:creationId xmlns:a16="http://schemas.microsoft.com/office/drawing/2014/main" id="{1C01CB43-C5E6-D3BE-7357-8B0EEDFD6FE9}"/>
              </a:ext>
            </a:extLst>
          </p:cNvPr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5" name="Google Shape;235;p10">
            <a:extLst>
              <a:ext uri="{FF2B5EF4-FFF2-40B4-BE49-F238E27FC236}">
                <a16:creationId xmlns:a16="http://schemas.microsoft.com/office/drawing/2014/main" id="{4F21867E-1852-D753-BCD2-5D48791A6735}"/>
              </a:ext>
            </a:extLst>
          </p:cNvPr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6" name="Google Shape;236;p10">
            <a:extLst>
              <a:ext uri="{FF2B5EF4-FFF2-40B4-BE49-F238E27FC236}">
                <a16:creationId xmlns:a16="http://schemas.microsoft.com/office/drawing/2014/main" id="{0ED19BF5-82AD-DFA7-94A9-45D7DA3791E6}"/>
              </a:ext>
            </a:extLst>
          </p:cNvPr>
          <p:cNvSpPr/>
          <p:nvPr/>
        </p:nvSpPr>
        <p:spPr>
          <a:xfrm>
            <a:off x="1817989" y="2298734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7" name="Google Shape;237;p10">
            <a:extLst>
              <a:ext uri="{FF2B5EF4-FFF2-40B4-BE49-F238E27FC236}">
                <a16:creationId xmlns:a16="http://schemas.microsoft.com/office/drawing/2014/main" id="{0868BDD4-DDCA-AE0C-919D-D8AB3C5C3021}"/>
              </a:ext>
            </a:extLst>
          </p:cNvPr>
          <p:cNvSpPr txBox="1"/>
          <p:nvPr/>
        </p:nvSpPr>
        <p:spPr>
          <a:xfrm>
            <a:off x="5975909" y="1332731"/>
            <a:ext cx="8847316" cy="1126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Project overview </a:t>
            </a:r>
            <a:endParaRPr dirty="0"/>
          </a:p>
        </p:txBody>
      </p:sp>
      <p:sp>
        <p:nvSpPr>
          <p:cNvPr id="239" name="Google Shape;239;p10">
            <a:extLst>
              <a:ext uri="{FF2B5EF4-FFF2-40B4-BE49-F238E27FC236}">
                <a16:creationId xmlns:a16="http://schemas.microsoft.com/office/drawing/2014/main" id="{396C5AED-11A9-4814-CDB2-7DB37E17CF0C}"/>
              </a:ext>
            </a:extLst>
          </p:cNvPr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40" name="Google Shape;240;p10">
            <a:extLst>
              <a:ext uri="{FF2B5EF4-FFF2-40B4-BE49-F238E27FC236}">
                <a16:creationId xmlns:a16="http://schemas.microsoft.com/office/drawing/2014/main" id="{F21FF224-E146-D825-7463-D6A92EC4C04D}"/>
              </a:ext>
            </a:extLst>
          </p:cNvPr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0E2A5E-B347-DB59-4869-A12814964D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98722" y="2919945"/>
            <a:ext cx="14631668" cy="695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885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oogle Shape;245;p11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46" name="Google Shape;246;p11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7" name="Google Shape;247;p11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11"/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r>
            <a:endParaRPr/>
          </a:p>
        </p:txBody>
      </p:sp>
      <p:sp>
        <p:nvSpPr>
          <p:cNvPr id="249" name="Google Shape;249;p11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50" name="Google Shape;250;p11"/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51" name="Google Shape;251;p11"/>
          <p:cNvSpPr/>
          <p:nvPr/>
        </p:nvSpPr>
        <p:spPr>
          <a:xfrm>
            <a:off x="1817989" y="1946971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2"/>
                </a:lnTo>
                <a:lnTo>
                  <a:pt x="0" y="12424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52" name="Google Shape;252;p11"/>
          <p:cNvSpPr txBox="1"/>
          <p:nvPr/>
        </p:nvSpPr>
        <p:spPr>
          <a:xfrm>
            <a:off x="2178802" y="1640447"/>
            <a:ext cx="10468039" cy="927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Future Security </a:t>
            </a:r>
            <a:r>
              <a:rPr lang="en-US" sz="6000" b="0" i="0" u="none" strike="noStrike" cap="none">
                <a:solidFill>
                  <a:srgbClr val="2B59C3"/>
                </a:solidFill>
                <a:latin typeface="Anton"/>
                <a:ea typeface="Anton"/>
                <a:cs typeface="Anton"/>
                <a:sym typeface="Anton"/>
              </a:rPr>
              <a:t>Enhancements</a:t>
            </a:r>
            <a:endParaRPr/>
          </a:p>
        </p:txBody>
      </p:sp>
      <p:sp>
        <p:nvSpPr>
          <p:cNvPr id="253" name="Google Shape;253;p11"/>
          <p:cNvSpPr txBox="1"/>
          <p:nvPr/>
        </p:nvSpPr>
        <p:spPr>
          <a:xfrm>
            <a:off x="1842749" y="2841434"/>
            <a:ext cx="14602500" cy="79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To improve network security in future phases, the following technologies can be implemented:</a:t>
            </a:r>
            <a:endParaRPr/>
          </a:p>
          <a:p>
            <a:pPr marL="0" marR="0" lvl="0" indent="0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99" b="0" i="0" u="none" strike="noStrike" cap="non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1. Next-Generation Firewall (NGFW):</a:t>
            </a:r>
            <a:endParaRPr/>
          </a:p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Deep packet inspection and application-level control</a:t>
            </a:r>
            <a:endParaRPr/>
          </a:p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Detects and blocks advanced threats (e.g. malware, intrusions)</a:t>
            </a:r>
            <a:endParaRPr/>
          </a:p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Can be placed at the edge of the network or between critical VLANs</a:t>
            </a:r>
            <a:endParaRPr/>
          </a:p>
          <a:p>
            <a:pPr marL="0" marR="0" lvl="0" indent="0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99" b="0" i="0" u="none" strike="noStrike" cap="non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. Multi-Factor Authentication (MFA) for SSH &amp; Admin Access:</a:t>
            </a:r>
            <a:endParaRPr/>
          </a:p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Adds extra layer of protection for administrative access</a:t>
            </a:r>
            <a:endParaRPr/>
          </a:p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Combines password + token/mobile confirmation</a:t>
            </a:r>
            <a:endParaRPr/>
          </a:p>
          <a:p>
            <a:pPr marL="0" marR="0" lvl="0" indent="0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99" b="0" i="0" u="none" strike="noStrike" cap="non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99" b="0" i="0" u="none" strike="noStrike" cap="non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4" name="Google Shape;254;p11"/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55" name="Google Shape;255;p11"/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2"/>
          <p:cNvSpPr/>
          <p:nvPr/>
        </p:nvSpPr>
        <p:spPr>
          <a:xfrm>
            <a:off x="329707" y="332729"/>
            <a:ext cx="369285" cy="363243"/>
          </a:xfrm>
          <a:custGeom>
            <a:avLst/>
            <a:gdLst/>
            <a:ahLst/>
            <a:cxnLst/>
            <a:rect l="l" t="t" r="r" b="b"/>
            <a:pathLst>
              <a:path w="369285" h="363243" extrusionOk="0">
                <a:moveTo>
                  <a:pt x="0" y="0"/>
                </a:moveTo>
                <a:lnTo>
                  <a:pt x="369286" y="0"/>
                </a:lnTo>
                <a:lnTo>
                  <a:pt x="369286" y="363242"/>
                </a:lnTo>
                <a:lnTo>
                  <a:pt x="0" y="3632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261" name="Google Shape;261;p12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62" name="Google Shape;262;p12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3" name="Google Shape;263;p12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4" name="Google Shape;264;p12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65" name="Google Shape;265;p12"/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66" name="Google Shape;266;p12"/>
          <p:cNvSpPr/>
          <p:nvPr/>
        </p:nvSpPr>
        <p:spPr>
          <a:xfrm>
            <a:off x="10764569" y="1455693"/>
            <a:ext cx="2264398" cy="2264398"/>
          </a:xfrm>
          <a:custGeom>
            <a:avLst/>
            <a:gdLst/>
            <a:ahLst/>
            <a:cxnLst/>
            <a:rect l="l" t="t" r="r" b="b"/>
            <a:pathLst>
              <a:path w="2264398" h="2264398" extrusionOk="0">
                <a:moveTo>
                  <a:pt x="0" y="0"/>
                </a:moveTo>
                <a:lnTo>
                  <a:pt x="2264398" y="0"/>
                </a:lnTo>
                <a:lnTo>
                  <a:pt x="2264398" y="2264398"/>
                </a:lnTo>
                <a:lnTo>
                  <a:pt x="0" y="22643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67" name="Google Shape;267;p12"/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12</a:t>
            </a:r>
            <a:endParaRPr/>
          </a:p>
        </p:txBody>
      </p:sp>
      <p:sp>
        <p:nvSpPr>
          <p:cNvPr id="268" name="Google Shape;268;p12"/>
          <p:cNvSpPr txBox="1"/>
          <p:nvPr/>
        </p:nvSpPr>
        <p:spPr>
          <a:xfrm>
            <a:off x="6908875" y="2797238"/>
            <a:ext cx="4830411" cy="234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717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THANK</a:t>
            </a:r>
            <a:endParaRPr/>
          </a:p>
        </p:txBody>
      </p:sp>
      <p:sp>
        <p:nvSpPr>
          <p:cNvPr id="269" name="Google Shape;269;p12"/>
          <p:cNvSpPr txBox="1"/>
          <p:nvPr/>
        </p:nvSpPr>
        <p:spPr>
          <a:xfrm>
            <a:off x="7715734" y="4886325"/>
            <a:ext cx="4830411" cy="2347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717" b="0" i="0" u="none" strike="noStrike" cap="none">
                <a:solidFill>
                  <a:srgbClr val="2B59C3"/>
                </a:solidFill>
                <a:latin typeface="Anton"/>
                <a:ea typeface="Anton"/>
                <a:cs typeface="Anton"/>
                <a:sym typeface="Anton"/>
              </a:rPr>
              <a:t>YOU</a:t>
            </a:r>
            <a:endParaRPr/>
          </a:p>
        </p:txBody>
      </p:sp>
      <p:sp>
        <p:nvSpPr>
          <p:cNvPr id="270" name="Google Shape;270;p12"/>
          <p:cNvSpPr/>
          <p:nvPr/>
        </p:nvSpPr>
        <p:spPr>
          <a:xfrm>
            <a:off x="0" y="0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1" y="0"/>
                </a:lnTo>
                <a:lnTo>
                  <a:pt x="1656441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71" name="Google Shape;271;p12"/>
          <p:cNvSpPr/>
          <p:nvPr/>
        </p:nvSpPr>
        <p:spPr>
          <a:xfrm>
            <a:off x="16417914" y="0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/>
          <p:nvPr/>
        </p:nvSpPr>
        <p:spPr>
          <a:xfrm>
            <a:off x="329707" y="332729"/>
            <a:ext cx="369285" cy="363243"/>
          </a:xfrm>
          <a:custGeom>
            <a:avLst/>
            <a:gdLst/>
            <a:ahLst/>
            <a:cxnLst/>
            <a:rect l="l" t="t" r="r" b="b"/>
            <a:pathLst>
              <a:path w="369285" h="363243" extrusionOk="0">
                <a:moveTo>
                  <a:pt x="0" y="0"/>
                </a:moveTo>
                <a:lnTo>
                  <a:pt x="369286" y="0"/>
                </a:lnTo>
                <a:lnTo>
                  <a:pt x="369286" y="363242"/>
                </a:lnTo>
                <a:lnTo>
                  <a:pt x="0" y="3632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101" name="Google Shape;101;p2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02" name="Google Shape;102;p2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Google Shape;103;p2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" name="Google Shape;104;p2"/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/>
          </a:p>
        </p:txBody>
      </p:sp>
      <p:sp>
        <p:nvSpPr>
          <p:cNvPr id="105" name="Google Shape;105;p2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6" name="Google Shape;106;p2"/>
          <p:cNvSpPr/>
          <p:nvPr/>
        </p:nvSpPr>
        <p:spPr>
          <a:xfrm>
            <a:off x="1547671" y="1565078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3" y="0"/>
                </a:lnTo>
                <a:lnTo>
                  <a:pt x="1242423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7" name="Google Shape;107;p2"/>
          <p:cNvSpPr txBox="1"/>
          <p:nvPr/>
        </p:nvSpPr>
        <p:spPr>
          <a:xfrm>
            <a:off x="2790097" y="695977"/>
            <a:ext cx="4899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Objective</a:t>
            </a:r>
            <a:endParaRPr/>
          </a:p>
        </p:txBody>
      </p:sp>
      <p:sp>
        <p:nvSpPr>
          <p:cNvPr id="108" name="Google Shape;108;p2"/>
          <p:cNvSpPr txBox="1"/>
          <p:nvPr/>
        </p:nvSpPr>
        <p:spPr>
          <a:xfrm>
            <a:off x="2887722" y="1706127"/>
            <a:ext cx="10132500" cy="1119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Build a secure, resilient, and efficient network infrastructure with departmental segmentation.</a:t>
            </a:r>
            <a:endParaRPr dirty="0"/>
          </a:p>
        </p:txBody>
      </p:sp>
      <p:sp>
        <p:nvSpPr>
          <p:cNvPr id="109" name="Google Shape;109;p2"/>
          <p:cNvSpPr txBox="1"/>
          <p:nvPr/>
        </p:nvSpPr>
        <p:spPr>
          <a:xfrm>
            <a:off x="9466352" y="3734488"/>
            <a:ext cx="8665500" cy="637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39745" marR="0" lvl="1" indent="-269872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Divided into departments: HR, Finance, IT, and Guest</a:t>
            </a:r>
            <a:endParaRPr dirty="0"/>
          </a:p>
          <a:p>
            <a:pPr marL="539745" marR="0" lvl="1" indent="-269872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11 interconnected networks using OSPF</a:t>
            </a:r>
            <a:endParaRPr dirty="0"/>
          </a:p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99" b="0" i="0" u="none" strike="noStrike" cap="none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    Key technologies used:</a:t>
            </a:r>
            <a:endParaRPr sz="2499" b="0" i="0" u="none" strike="noStrike" cap="none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39745" marR="0" lvl="1" indent="-269872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VLANs for segmentation and security</a:t>
            </a:r>
            <a:endParaRPr dirty="0"/>
          </a:p>
          <a:p>
            <a:pPr marL="539745" marR="0" lvl="1" indent="-269872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Wireless Network (</a:t>
            </a:r>
            <a:r>
              <a:rPr lang="en-US" sz="2499" b="0" i="0" u="none" strike="noStrike" cap="none" dirty="0" err="1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WiFi</a:t>
            </a:r>
            <a:r>
              <a:rPr lang="en-US" sz="24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dirty="0"/>
          </a:p>
          <a:p>
            <a:pPr marL="539745" marR="0" lvl="1" indent="-269872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IP Telephony</a:t>
            </a:r>
            <a:endParaRPr dirty="0"/>
          </a:p>
          <a:p>
            <a:pPr marL="539745" marR="0" lvl="1" indent="-269872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DHCP for automatic IP distribution</a:t>
            </a:r>
            <a:endParaRPr dirty="0"/>
          </a:p>
          <a:p>
            <a:pPr marL="539745" marR="0" lvl="1" indent="-269872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PAT for internet access using one public IP</a:t>
            </a:r>
            <a:endParaRPr dirty="0"/>
          </a:p>
          <a:p>
            <a:pPr marL="539745" marR="0" lvl="1" indent="-269872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499"/>
              <a:buFont typeface="Arial"/>
              <a:buChar char="•"/>
            </a:pPr>
            <a:r>
              <a:rPr lang="en-US" sz="24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SSH for secure remote management</a:t>
            </a:r>
            <a:endParaRPr dirty="0"/>
          </a:p>
          <a:p>
            <a:pPr marL="0" marR="0" lvl="0" indent="0" algn="l" rtl="0">
              <a:lnSpc>
                <a:spcPct val="11760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99" b="0" i="0" u="none" strike="noStrike" cap="none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" name="Google Shape;110;p2"/>
          <p:cNvSpPr txBox="1"/>
          <p:nvPr/>
        </p:nvSpPr>
        <p:spPr>
          <a:xfrm>
            <a:off x="10538418" y="2666427"/>
            <a:ext cx="6961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Project Requirements</a:t>
            </a:r>
            <a:endParaRPr dirty="0"/>
          </a:p>
        </p:txBody>
      </p:sp>
      <p:grpSp>
        <p:nvGrpSpPr>
          <p:cNvPr id="111" name="Google Shape;111;p2"/>
          <p:cNvGrpSpPr/>
          <p:nvPr/>
        </p:nvGrpSpPr>
        <p:grpSpPr>
          <a:xfrm>
            <a:off x="1028700" y="4493380"/>
            <a:ext cx="7457931" cy="4130033"/>
            <a:chOff x="0" y="0"/>
            <a:chExt cx="9943908" cy="5506710"/>
          </a:xfrm>
        </p:grpSpPr>
        <p:sp>
          <p:nvSpPr>
            <p:cNvPr id="112" name="Google Shape;112;p2"/>
            <p:cNvSpPr/>
            <p:nvPr/>
          </p:nvSpPr>
          <p:spPr>
            <a:xfrm>
              <a:off x="0" y="0"/>
              <a:ext cx="3889505" cy="4963405"/>
            </a:xfrm>
            <a:custGeom>
              <a:avLst/>
              <a:gdLst/>
              <a:ahLst/>
              <a:cxnLst/>
              <a:rect l="l" t="t" r="r" b="b"/>
              <a:pathLst>
                <a:path w="3889505" h="4963405" extrusionOk="0">
                  <a:moveTo>
                    <a:pt x="0" y="0"/>
                  </a:moveTo>
                  <a:lnTo>
                    <a:pt x="3889505" y="0"/>
                  </a:lnTo>
                  <a:lnTo>
                    <a:pt x="3889505" y="4963405"/>
                  </a:lnTo>
                  <a:lnTo>
                    <a:pt x="0" y="496340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Google Shape;113;p2"/>
            <p:cNvSpPr/>
            <p:nvPr/>
          </p:nvSpPr>
          <p:spPr>
            <a:xfrm flipH="1">
              <a:off x="6054403" y="543305"/>
              <a:ext cx="3889505" cy="4963405"/>
            </a:xfrm>
            <a:custGeom>
              <a:avLst/>
              <a:gdLst/>
              <a:ahLst/>
              <a:cxnLst/>
              <a:rect l="l" t="t" r="r" b="b"/>
              <a:pathLst>
                <a:path w="3889505" h="4963405" extrusionOk="0">
                  <a:moveTo>
                    <a:pt x="3889505" y="0"/>
                  </a:moveTo>
                  <a:lnTo>
                    <a:pt x="0" y="0"/>
                  </a:lnTo>
                  <a:lnTo>
                    <a:pt x="0" y="4963404"/>
                  </a:lnTo>
                  <a:lnTo>
                    <a:pt x="3889505" y="4963404"/>
                  </a:lnTo>
                  <a:lnTo>
                    <a:pt x="3889505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903499" y="4679460"/>
              <a:ext cx="3141526" cy="508689"/>
            </a:xfrm>
            <a:custGeom>
              <a:avLst/>
              <a:gdLst/>
              <a:ahLst/>
              <a:cxnLst/>
              <a:rect l="l" t="t" r="r" b="b"/>
              <a:pathLst>
                <a:path w="3141526" h="508689" extrusionOk="0">
                  <a:moveTo>
                    <a:pt x="0" y="0"/>
                  </a:moveTo>
                  <a:lnTo>
                    <a:pt x="3141526" y="0"/>
                  </a:lnTo>
                  <a:lnTo>
                    <a:pt x="3141526" y="508689"/>
                  </a:lnTo>
                  <a:lnTo>
                    <a:pt x="0" y="50868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t="-688084"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058130" y="4963405"/>
              <a:ext cx="3067452" cy="508689"/>
            </a:xfrm>
            <a:custGeom>
              <a:avLst/>
              <a:gdLst/>
              <a:ahLst/>
              <a:cxnLst/>
              <a:rect l="l" t="t" r="r" b="b"/>
              <a:pathLst>
                <a:path w="3067452" h="508689" extrusionOk="0">
                  <a:moveTo>
                    <a:pt x="0" y="0"/>
                  </a:moveTo>
                  <a:lnTo>
                    <a:pt x="3067453" y="0"/>
                  </a:lnTo>
                  <a:lnTo>
                    <a:pt x="3067453" y="508689"/>
                  </a:lnTo>
                  <a:lnTo>
                    <a:pt x="0" y="508689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t="-688084" r="-2412"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6" name="Google Shape;116;p2"/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17" name="Google Shape;117;p2"/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3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23" name="Google Shape;123;p3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Google Shape;124;p3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" name="Google Shape;125;p3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/>
          </a:p>
        </p:txBody>
      </p:sp>
      <p:sp>
        <p:nvSpPr>
          <p:cNvPr id="126" name="Google Shape;126;p3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7" name="Google Shape;127;p3"/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8" name="Google Shape;128;p3"/>
          <p:cNvSpPr/>
          <p:nvPr/>
        </p:nvSpPr>
        <p:spPr>
          <a:xfrm>
            <a:off x="1817989" y="1821880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9" name="Google Shape;129;p3"/>
          <p:cNvSpPr txBox="1"/>
          <p:nvPr/>
        </p:nvSpPr>
        <p:spPr>
          <a:xfrm>
            <a:off x="1998722" y="813518"/>
            <a:ext cx="6745500" cy="20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Network Segmentation </a:t>
            </a:r>
            <a:endParaRPr/>
          </a:p>
        </p:txBody>
      </p:sp>
      <p:sp>
        <p:nvSpPr>
          <p:cNvPr id="130" name="Google Shape;130;p3"/>
          <p:cNvSpPr txBox="1"/>
          <p:nvPr/>
        </p:nvSpPr>
        <p:spPr>
          <a:xfrm>
            <a:off x="6479756" y="2128948"/>
            <a:ext cx="5328489" cy="927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2B59C3"/>
                </a:solidFill>
                <a:latin typeface="Anton"/>
                <a:ea typeface="Anton"/>
                <a:cs typeface="Anton"/>
                <a:sym typeface="Anton"/>
              </a:rPr>
              <a:t>&amp; OSPF</a:t>
            </a:r>
            <a:endParaRPr/>
          </a:p>
        </p:txBody>
      </p:sp>
      <p:sp>
        <p:nvSpPr>
          <p:cNvPr id="131" name="Google Shape;131;p3"/>
          <p:cNvSpPr txBox="1"/>
          <p:nvPr/>
        </p:nvSpPr>
        <p:spPr>
          <a:xfrm>
            <a:off x="1335275" y="3429000"/>
            <a:ext cx="11718000" cy="680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90871" marR="0" lvl="1" indent="-345435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199"/>
              <a:buFont typeface="Arial"/>
              <a:buChar char="•"/>
            </a:pPr>
            <a:r>
              <a:rPr lang="en-US" sz="31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We have 11 different network</a:t>
            </a:r>
            <a:endParaRPr dirty="0"/>
          </a:p>
          <a:p>
            <a:pPr marL="690871" marR="0" lvl="1" indent="-345434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199"/>
              <a:buFont typeface="Arial"/>
              <a:buChar char="•"/>
            </a:pPr>
            <a:r>
              <a:rPr lang="en-US" sz="31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Used OSPF as the dynamic routing protocol</a:t>
            </a:r>
            <a:endParaRPr dirty="0"/>
          </a:p>
          <a:p>
            <a:pPr marL="91440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99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US" sz="31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 Areas distributed as follows:</a:t>
            </a:r>
            <a:endParaRPr dirty="0"/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  <a:p>
            <a:pPr marL="690871" marR="0" lvl="1" indent="-345435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199"/>
              <a:buFont typeface="Arial"/>
              <a:buChar char="•"/>
            </a:pPr>
            <a:r>
              <a:rPr lang="en-US" sz="31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Area 0: Backbone</a:t>
            </a:r>
            <a:endParaRPr dirty="0"/>
          </a:p>
          <a:p>
            <a:pPr marL="690871" marR="0" lvl="1" indent="-345435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199"/>
              <a:buFont typeface="Arial"/>
              <a:buChar char="•"/>
            </a:pPr>
            <a:r>
              <a:rPr lang="en-US" sz="31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Area 1: Finance 192.168.0.0/24</a:t>
            </a:r>
            <a:endParaRPr dirty="0"/>
          </a:p>
          <a:p>
            <a:pPr marL="690871" marR="0" lvl="1" indent="-345435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199"/>
              <a:buFont typeface="Arial"/>
              <a:buChar char="•"/>
            </a:pPr>
            <a:r>
              <a:rPr lang="en-US" sz="31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Area 2: Guest 192.168.5.0/24 </a:t>
            </a:r>
            <a:endParaRPr dirty="0"/>
          </a:p>
          <a:p>
            <a:pPr marL="690871" marR="0" lvl="1" indent="-345435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199"/>
              <a:buFont typeface="Arial"/>
              <a:buChar char="•"/>
            </a:pPr>
            <a:r>
              <a:rPr lang="en-US" sz="31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Area 3: HR  192.168.1.0/24 </a:t>
            </a:r>
            <a:endParaRPr dirty="0"/>
          </a:p>
          <a:p>
            <a:pPr marL="690871" marR="0" lvl="1" indent="-345435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199"/>
              <a:buFont typeface="Arial"/>
              <a:buChar char="•"/>
            </a:pPr>
            <a:r>
              <a:rPr lang="en-US" sz="31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Area 4: Meeting 192.168.4.0/24</a:t>
            </a:r>
            <a:endParaRPr dirty="0"/>
          </a:p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99" b="0" i="0" u="none" strike="noStrike" cap="none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2" name="Google Shape;132;p3"/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3" name="Google Shape;133;p3"/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4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39" name="Google Shape;139;p4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0" name="Google Shape;140;p4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1" name="Google Shape;141;p4"/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04</a:t>
            </a:r>
            <a:endParaRPr/>
          </a:p>
        </p:txBody>
      </p:sp>
      <p:sp>
        <p:nvSpPr>
          <p:cNvPr id="142" name="Google Shape;142;p4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3" name="Google Shape;143;p4"/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4" name="Google Shape;144;p4"/>
          <p:cNvSpPr/>
          <p:nvPr/>
        </p:nvSpPr>
        <p:spPr>
          <a:xfrm>
            <a:off x="1817989" y="1821880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5" name="Google Shape;145;p4"/>
          <p:cNvSpPr txBox="1"/>
          <p:nvPr/>
        </p:nvSpPr>
        <p:spPr>
          <a:xfrm>
            <a:off x="1028700" y="1876912"/>
            <a:ext cx="6745481" cy="927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VLAN Configuration</a:t>
            </a:r>
            <a:endParaRPr/>
          </a:p>
        </p:txBody>
      </p:sp>
      <p:sp>
        <p:nvSpPr>
          <p:cNvPr id="146" name="Google Shape;146;p4"/>
          <p:cNvSpPr txBox="1"/>
          <p:nvPr/>
        </p:nvSpPr>
        <p:spPr>
          <a:xfrm>
            <a:off x="2274618" y="5778039"/>
            <a:ext cx="10100700" cy="5126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  </a:t>
            </a:r>
            <a:r>
              <a:rPr lang="en-US" sz="2799" b="1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999" b="1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Department                                      VLAN ID</a:t>
            </a:r>
            <a:endParaRPr sz="1600" b="1" dirty="0"/>
          </a:p>
          <a:p>
            <a:pPr marL="604513" marR="0" lvl="1" indent="-314955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Finance                                                10</a:t>
            </a:r>
            <a:endParaRPr sz="1600" dirty="0"/>
          </a:p>
          <a:p>
            <a:pPr marL="604513" marR="0" lvl="1" indent="-314955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HR                                                         20</a:t>
            </a:r>
            <a:endParaRPr sz="1600" dirty="0"/>
          </a:p>
          <a:p>
            <a:pPr marL="604513" marR="0" lvl="1" indent="-314955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IT                                                           30</a:t>
            </a:r>
            <a:endParaRPr sz="1600" dirty="0"/>
          </a:p>
          <a:p>
            <a:pPr marL="604513" marR="0" lvl="1" indent="-314955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Guest                                                     40</a:t>
            </a:r>
            <a:endParaRPr sz="1600" dirty="0"/>
          </a:p>
          <a:p>
            <a:pPr marL="604513" marR="0" lvl="1" indent="-314955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Voice (IP Phones)                                50</a:t>
            </a:r>
            <a:endParaRPr sz="1600" dirty="0"/>
          </a:p>
          <a:p>
            <a:pPr marL="604513" marR="0" lvl="1" indent="-314955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Black (Security)                                   100</a:t>
            </a:r>
            <a:endParaRPr sz="1600" dirty="0"/>
          </a:p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99" b="0" i="0" u="none" strike="noStrike" cap="none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7" name="Google Shape;147;p4"/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8" name="Google Shape;148;p4"/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9" name="Google Shape;149;p4"/>
          <p:cNvSpPr txBox="1"/>
          <p:nvPr/>
        </p:nvSpPr>
        <p:spPr>
          <a:xfrm>
            <a:off x="1345925" y="3016675"/>
            <a:ext cx="7411200" cy="23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99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VLAN Purpose:</a:t>
            </a:r>
            <a:endParaRPr sz="1600"/>
          </a:p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Logical segmentation</a:t>
            </a:r>
            <a:endParaRPr sz="1600"/>
          </a:p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Reduces broadcast domains</a:t>
            </a:r>
            <a:endParaRPr sz="1600"/>
          </a:p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Increases department-level security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5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55" name="Google Shape;155;p5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Google Shape;156;p5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7" name="Google Shape;157;p5"/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05</a:t>
            </a:r>
            <a:endParaRPr/>
          </a:p>
        </p:txBody>
      </p:sp>
      <p:sp>
        <p:nvSpPr>
          <p:cNvPr id="158" name="Google Shape;158;p5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9" name="Google Shape;159;p5"/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0" name="Google Shape;160;p5"/>
          <p:cNvSpPr/>
          <p:nvPr/>
        </p:nvSpPr>
        <p:spPr>
          <a:xfrm>
            <a:off x="1817989" y="1821880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1" name="Google Shape;161;p5"/>
          <p:cNvSpPr txBox="1"/>
          <p:nvPr/>
        </p:nvSpPr>
        <p:spPr>
          <a:xfrm>
            <a:off x="1998722" y="2254038"/>
            <a:ext cx="6993091" cy="1851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Wireless Network </a:t>
            </a:r>
            <a:r>
              <a:rPr lang="en-US" sz="6000" b="0" i="0" u="none" strike="noStrike" cap="none">
                <a:solidFill>
                  <a:srgbClr val="2B59C3"/>
                </a:solidFill>
                <a:latin typeface="Anton"/>
                <a:ea typeface="Anton"/>
                <a:cs typeface="Anton"/>
                <a:sym typeface="Anton"/>
              </a:rPr>
              <a:t>Setup</a:t>
            </a:r>
            <a:endParaRPr/>
          </a:p>
        </p:txBody>
      </p:sp>
      <p:sp>
        <p:nvSpPr>
          <p:cNvPr id="162" name="Google Shape;162;p5"/>
          <p:cNvSpPr txBox="1"/>
          <p:nvPr/>
        </p:nvSpPr>
        <p:spPr>
          <a:xfrm>
            <a:off x="1998722" y="4787643"/>
            <a:ext cx="9267746" cy="3230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47692" marR="0" lvl="1" indent="-323845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Wireless Access Points deployed in all areas</a:t>
            </a:r>
            <a:endParaRPr dirty="0"/>
          </a:p>
          <a:p>
            <a:pPr marL="647692" marR="0" lvl="1" indent="-323845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Devices: Smartphones, Laptops</a:t>
            </a:r>
            <a:endParaRPr dirty="0"/>
          </a:p>
          <a:p>
            <a:pPr marL="647692" marR="0" lvl="1" indent="-323845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Security: WPA2/WPA3 encryption</a:t>
            </a:r>
            <a:endParaRPr dirty="0"/>
          </a:p>
          <a:p>
            <a:pPr marL="647692" marR="0" lvl="1" indent="-323845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Separate SSIDs for employees and guests</a:t>
            </a:r>
            <a:endParaRPr dirty="0"/>
          </a:p>
          <a:p>
            <a:pPr marL="0" marR="0" lvl="0" indent="0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99" b="0" i="0" u="none" strike="noStrike" cap="none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3" name="Google Shape;163;p5"/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4" name="Google Shape;164;p5"/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6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70" name="Google Shape;170;p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1" name="Google Shape;171;p6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6"/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06</a:t>
            </a:r>
            <a:endParaRPr/>
          </a:p>
        </p:txBody>
      </p:sp>
      <p:sp>
        <p:nvSpPr>
          <p:cNvPr id="173" name="Google Shape;173;p6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74" name="Google Shape;174;p6"/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75" name="Google Shape;175;p6"/>
          <p:cNvSpPr/>
          <p:nvPr/>
        </p:nvSpPr>
        <p:spPr>
          <a:xfrm>
            <a:off x="1817989" y="1821880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76" name="Google Shape;176;p6"/>
          <p:cNvSpPr txBox="1"/>
          <p:nvPr/>
        </p:nvSpPr>
        <p:spPr>
          <a:xfrm>
            <a:off x="2353475" y="2254038"/>
            <a:ext cx="6745481" cy="1851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IP Telephony </a:t>
            </a:r>
            <a:r>
              <a:rPr lang="en-US" sz="6000" b="0" i="0" u="none" strike="noStrike" cap="none">
                <a:solidFill>
                  <a:srgbClr val="2B59C3"/>
                </a:solidFill>
                <a:latin typeface="Anton"/>
                <a:ea typeface="Anton"/>
                <a:cs typeface="Anton"/>
                <a:sym typeface="Anton"/>
              </a:rPr>
              <a:t>Integration</a:t>
            </a:r>
            <a:endParaRPr/>
          </a:p>
        </p:txBody>
      </p:sp>
      <p:sp>
        <p:nvSpPr>
          <p:cNvPr id="177" name="Google Shape;177;p6"/>
          <p:cNvSpPr txBox="1"/>
          <p:nvPr/>
        </p:nvSpPr>
        <p:spPr>
          <a:xfrm>
            <a:off x="2353475" y="5025725"/>
            <a:ext cx="9677700" cy="36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61334" marR="0" lvl="1" indent="-306066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Cisco 7960 IP Phones used across departments</a:t>
            </a:r>
            <a:endParaRPr sz="1800"/>
          </a:p>
          <a:p>
            <a:pPr marL="561334" marR="0" lvl="1" indent="-306066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All switches support VoIP phones</a:t>
            </a:r>
            <a:endParaRPr sz="1800"/>
          </a:p>
          <a:p>
            <a:pPr marL="561334" marR="0" lvl="1" indent="-306066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QoS enabled to minimize voice delays</a:t>
            </a:r>
            <a:endParaRPr sz="1800"/>
          </a:p>
          <a:p>
            <a:pPr marL="561334" marR="0" lvl="1" indent="-306066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IP Phones receive addresses via DHCP</a:t>
            </a:r>
            <a:endParaRPr sz="1800"/>
          </a:p>
          <a:p>
            <a:pPr marL="561334" marR="0" lvl="1" indent="-306066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999"/>
              <a:buFont typeface="Arial"/>
              <a:buChar char="•"/>
            </a:pPr>
            <a:r>
              <a:rPr lang="en-US" sz="29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Assigned to Voice VLAN (ID 50)</a:t>
            </a:r>
            <a:endParaRPr sz="1800"/>
          </a:p>
          <a:p>
            <a:pPr marL="0" marR="0" lvl="0" indent="0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99" b="0" i="0" u="none" strike="noStrike" cap="non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" name="Google Shape;178;p6"/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79" name="Google Shape;179;p6"/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7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185" name="Google Shape;185;p7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Google Shape;186;p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7" name="Google Shape;187;p7"/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07</a:t>
            </a:r>
            <a:endParaRPr/>
          </a:p>
        </p:txBody>
      </p:sp>
      <p:sp>
        <p:nvSpPr>
          <p:cNvPr id="188" name="Google Shape;188;p7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9" name="Google Shape;189;p7"/>
          <p:cNvSpPr/>
          <p:nvPr/>
        </p:nvSpPr>
        <p:spPr>
          <a:xfrm>
            <a:off x="15889000" y="1031011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0" name="Google Shape;190;p7"/>
          <p:cNvSpPr/>
          <p:nvPr/>
        </p:nvSpPr>
        <p:spPr>
          <a:xfrm>
            <a:off x="1817989" y="1821880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1" name="Google Shape;191;p7"/>
          <p:cNvSpPr txBox="1"/>
          <p:nvPr/>
        </p:nvSpPr>
        <p:spPr>
          <a:xfrm>
            <a:off x="2218415" y="2128948"/>
            <a:ext cx="8847316" cy="1851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PAT </a:t>
            </a:r>
            <a:endParaRPr/>
          </a:p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2B59C3"/>
                </a:solidFill>
                <a:latin typeface="Anton"/>
                <a:ea typeface="Anton"/>
                <a:cs typeface="Anton"/>
                <a:sym typeface="Anton"/>
              </a:rPr>
              <a:t>(Port Address Translation)</a:t>
            </a:r>
            <a:endParaRPr/>
          </a:p>
        </p:txBody>
      </p:sp>
      <p:sp>
        <p:nvSpPr>
          <p:cNvPr id="192" name="Google Shape;192;p7"/>
          <p:cNvSpPr txBox="1"/>
          <p:nvPr/>
        </p:nvSpPr>
        <p:spPr>
          <a:xfrm>
            <a:off x="2353475" y="5025728"/>
            <a:ext cx="10280697" cy="2555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All internal devices access the internet via one public IP</a:t>
            </a:r>
            <a:endParaRPr/>
          </a:p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Configured on the main router</a:t>
            </a:r>
            <a:endParaRPr/>
          </a:p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PAT translates internal IPs to a single external IP</a:t>
            </a:r>
            <a:endParaRPr/>
          </a:p>
          <a:p>
            <a:pPr marL="626102" marR="0" lvl="1" indent="-313051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899"/>
              <a:buFont typeface="Arial"/>
              <a:buChar char="•"/>
            </a:pPr>
            <a:r>
              <a:rPr lang="en-US" sz="2899" b="0" i="0" u="none" strike="noStrike" cap="non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Enhances security and conserves public IPs</a:t>
            </a:r>
            <a:endParaRPr/>
          </a:p>
          <a:p>
            <a:pPr marL="0" marR="0" lvl="0" indent="0" algn="l" rtl="0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99" b="0" i="0" u="none" strike="noStrike" cap="non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3" name="Google Shape;193;p7"/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4" name="Google Shape;194;p7"/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8"/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00" name="Google Shape;200;p8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Google Shape;201;p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" name="Google Shape;202;p8"/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3" name="Google Shape;203;p8"/>
          <p:cNvSpPr/>
          <p:nvPr/>
        </p:nvSpPr>
        <p:spPr>
          <a:xfrm>
            <a:off x="15194574" y="942114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4" name="Google Shape;204;p8"/>
          <p:cNvSpPr/>
          <p:nvPr/>
        </p:nvSpPr>
        <p:spPr>
          <a:xfrm>
            <a:off x="1817989" y="1821880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5" name="Google Shape;205;p8"/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6" name="Google Shape;206;p8"/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8" name="Google Shape;208;p8"/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08</a:t>
            </a:r>
            <a:endParaRPr/>
          </a:p>
        </p:txBody>
      </p:sp>
      <p:sp>
        <p:nvSpPr>
          <p:cNvPr id="209" name="Google Shape;209;p8"/>
          <p:cNvSpPr txBox="1"/>
          <p:nvPr/>
        </p:nvSpPr>
        <p:spPr>
          <a:xfrm>
            <a:off x="2439200" y="2261658"/>
            <a:ext cx="8847316" cy="927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 DHCP Setup</a:t>
            </a:r>
            <a:endParaRPr/>
          </a:p>
        </p:txBody>
      </p:sp>
      <p:sp>
        <p:nvSpPr>
          <p:cNvPr id="210" name="Google Shape;210;p8"/>
          <p:cNvSpPr txBox="1"/>
          <p:nvPr/>
        </p:nvSpPr>
        <p:spPr>
          <a:xfrm>
            <a:off x="2599969" y="3671569"/>
            <a:ext cx="10168147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04513" marR="0" lvl="1" indent="-302255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799"/>
              <a:buFont typeface="Arial"/>
              <a:buChar char="•"/>
            </a:pPr>
            <a:r>
              <a:rPr lang="en-US" sz="27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Central DHCP Server distributes IPs automatically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6DA64A-264F-6C26-BBD3-C78CF24449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3163" y="4291400"/>
            <a:ext cx="14406564" cy="518358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>
          <a:extLst>
            <a:ext uri="{FF2B5EF4-FFF2-40B4-BE49-F238E27FC236}">
              <a16:creationId xmlns:a16="http://schemas.microsoft.com/office/drawing/2014/main" id="{208552ED-15FC-686F-9F6B-52E94CF7A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8">
            <a:extLst>
              <a:ext uri="{FF2B5EF4-FFF2-40B4-BE49-F238E27FC236}">
                <a16:creationId xmlns:a16="http://schemas.microsoft.com/office/drawing/2014/main" id="{7DC9BE2E-3A71-33B4-A8F7-EF19831B4338}"/>
              </a:ext>
            </a:extLst>
          </p:cNvPr>
          <p:cNvGrpSpPr/>
          <p:nvPr/>
        </p:nvGrpSpPr>
        <p:grpSpPr>
          <a:xfrm>
            <a:off x="17259300" y="9113639"/>
            <a:ext cx="1028700" cy="1173361"/>
            <a:chOff x="0" y="-38100"/>
            <a:chExt cx="270933" cy="309033"/>
          </a:xfrm>
        </p:grpSpPr>
        <p:sp>
          <p:nvSpPr>
            <p:cNvPr id="200" name="Google Shape;200;p8">
              <a:extLst>
                <a:ext uri="{FF2B5EF4-FFF2-40B4-BE49-F238E27FC236}">
                  <a16:creationId xmlns:a16="http://schemas.microsoft.com/office/drawing/2014/main" id="{FAB2A6B2-3FEC-0762-B5EF-3509D7812761}"/>
                </a:ext>
              </a:extLst>
            </p:cNvPr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 extrusionOk="0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2B59C3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Google Shape;201;p8">
              <a:extLst>
                <a:ext uri="{FF2B5EF4-FFF2-40B4-BE49-F238E27FC236}">
                  <a16:creationId xmlns:a16="http://schemas.microsoft.com/office/drawing/2014/main" id="{EDCCE86A-3D34-5730-ADFB-8C2A90DFE37B}"/>
                </a:ext>
              </a:extLst>
            </p:cNvPr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" name="Google Shape;202;p8">
            <a:extLst>
              <a:ext uri="{FF2B5EF4-FFF2-40B4-BE49-F238E27FC236}">
                <a16:creationId xmlns:a16="http://schemas.microsoft.com/office/drawing/2014/main" id="{F3E68577-A3B3-7179-2147-E0D659FF20DF}"/>
              </a:ext>
            </a:extLst>
          </p:cNvPr>
          <p:cNvSpPr/>
          <p:nvPr/>
        </p:nvSpPr>
        <p:spPr>
          <a:xfrm>
            <a:off x="-2116078" y="5258879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 extrusionOk="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3" name="Google Shape;203;p8">
            <a:extLst>
              <a:ext uri="{FF2B5EF4-FFF2-40B4-BE49-F238E27FC236}">
                <a16:creationId xmlns:a16="http://schemas.microsoft.com/office/drawing/2014/main" id="{A9293632-1C26-14CB-9571-256833D331E6}"/>
              </a:ext>
            </a:extLst>
          </p:cNvPr>
          <p:cNvSpPr/>
          <p:nvPr/>
        </p:nvSpPr>
        <p:spPr>
          <a:xfrm>
            <a:off x="15194574" y="942114"/>
            <a:ext cx="4316765" cy="4316765"/>
          </a:xfrm>
          <a:custGeom>
            <a:avLst/>
            <a:gdLst/>
            <a:ahLst/>
            <a:cxnLst/>
            <a:rect l="l" t="t" r="r" b="b"/>
            <a:pathLst>
              <a:path w="4316765" h="4316765" extrusionOk="0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4" name="Google Shape;204;p8">
            <a:extLst>
              <a:ext uri="{FF2B5EF4-FFF2-40B4-BE49-F238E27FC236}">
                <a16:creationId xmlns:a16="http://schemas.microsoft.com/office/drawing/2014/main" id="{AA43755D-7A27-799E-B703-AA564E161E92}"/>
              </a:ext>
            </a:extLst>
          </p:cNvPr>
          <p:cNvSpPr/>
          <p:nvPr/>
        </p:nvSpPr>
        <p:spPr>
          <a:xfrm>
            <a:off x="1817989" y="1821880"/>
            <a:ext cx="1242423" cy="1242423"/>
          </a:xfrm>
          <a:custGeom>
            <a:avLst/>
            <a:gdLst/>
            <a:ahLst/>
            <a:cxnLst/>
            <a:rect l="l" t="t" r="r" b="b"/>
            <a:pathLst>
              <a:path w="1242423" h="1242423" extrusionOk="0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5" name="Google Shape;205;p8">
            <a:extLst>
              <a:ext uri="{FF2B5EF4-FFF2-40B4-BE49-F238E27FC236}">
                <a16:creationId xmlns:a16="http://schemas.microsoft.com/office/drawing/2014/main" id="{5F6A1379-1F8A-E72D-AE38-3429222037D6}"/>
              </a:ext>
            </a:extLst>
          </p:cNvPr>
          <p:cNvSpPr/>
          <p:nvPr/>
        </p:nvSpPr>
        <p:spPr>
          <a:xfrm>
            <a:off x="-12105" y="42221"/>
            <a:ext cx="1656441" cy="1522857"/>
          </a:xfrm>
          <a:custGeom>
            <a:avLst/>
            <a:gdLst/>
            <a:ahLst/>
            <a:cxnLst/>
            <a:rect l="l" t="t" r="r" b="b"/>
            <a:pathLst>
              <a:path w="1656441" h="1522857" extrusionOk="0">
                <a:moveTo>
                  <a:pt x="0" y="0"/>
                </a:moveTo>
                <a:lnTo>
                  <a:pt x="1656442" y="0"/>
                </a:lnTo>
                <a:lnTo>
                  <a:pt x="1656442" y="1522857"/>
                </a:lnTo>
                <a:lnTo>
                  <a:pt x="0" y="15228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6" name="Google Shape;206;p8">
            <a:extLst>
              <a:ext uri="{FF2B5EF4-FFF2-40B4-BE49-F238E27FC236}">
                <a16:creationId xmlns:a16="http://schemas.microsoft.com/office/drawing/2014/main" id="{2A4BA581-4282-1D5F-7135-7CA36EDEC20F}"/>
              </a:ext>
            </a:extLst>
          </p:cNvPr>
          <p:cNvSpPr/>
          <p:nvPr/>
        </p:nvSpPr>
        <p:spPr>
          <a:xfrm>
            <a:off x="16417914" y="25876"/>
            <a:ext cx="1870086" cy="1870086"/>
          </a:xfrm>
          <a:custGeom>
            <a:avLst/>
            <a:gdLst/>
            <a:ahLst/>
            <a:cxnLst/>
            <a:rect l="l" t="t" r="r" b="b"/>
            <a:pathLst>
              <a:path w="1870086" h="1870086" extrusionOk="0">
                <a:moveTo>
                  <a:pt x="0" y="0"/>
                </a:moveTo>
                <a:lnTo>
                  <a:pt x="1870086" y="0"/>
                </a:lnTo>
                <a:lnTo>
                  <a:pt x="1870086" y="1870086"/>
                </a:lnTo>
                <a:lnTo>
                  <a:pt x="0" y="18700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8" name="Google Shape;208;p8">
            <a:extLst>
              <a:ext uri="{FF2B5EF4-FFF2-40B4-BE49-F238E27FC236}">
                <a16:creationId xmlns:a16="http://schemas.microsoft.com/office/drawing/2014/main" id="{C6F8A3B4-F82B-083C-2ACF-3D38182F9F0B}"/>
              </a:ext>
            </a:extLst>
          </p:cNvPr>
          <p:cNvSpPr txBox="1"/>
          <p:nvPr/>
        </p:nvSpPr>
        <p:spPr>
          <a:xfrm>
            <a:off x="17499918" y="9638067"/>
            <a:ext cx="547464" cy="240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08</a:t>
            </a:r>
            <a:endParaRPr/>
          </a:p>
        </p:txBody>
      </p:sp>
      <p:sp>
        <p:nvSpPr>
          <p:cNvPr id="209" name="Google Shape;209;p8">
            <a:extLst>
              <a:ext uri="{FF2B5EF4-FFF2-40B4-BE49-F238E27FC236}">
                <a16:creationId xmlns:a16="http://schemas.microsoft.com/office/drawing/2014/main" id="{9163B98C-76FB-BBD6-32DA-BF24F70A55C2}"/>
              </a:ext>
            </a:extLst>
          </p:cNvPr>
          <p:cNvSpPr txBox="1"/>
          <p:nvPr/>
        </p:nvSpPr>
        <p:spPr>
          <a:xfrm>
            <a:off x="2439200" y="2261658"/>
            <a:ext cx="8847316" cy="927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 DHCP Setup</a:t>
            </a:r>
            <a:endParaRPr/>
          </a:p>
        </p:txBody>
      </p:sp>
      <p:sp>
        <p:nvSpPr>
          <p:cNvPr id="210" name="Google Shape;210;p8">
            <a:extLst>
              <a:ext uri="{FF2B5EF4-FFF2-40B4-BE49-F238E27FC236}">
                <a16:creationId xmlns:a16="http://schemas.microsoft.com/office/drawing/2014/main" id="{307EC3E6-93C3-9C86-4DE5-D28E66EFBD16}"/>
              </a:ext>
            </a:extLst>
          </p:cNvPr>
          <p:cNvSpPr txBox="1"/>
          <p:nvPr/>
        </p:nvSpPr>
        <p:spPr>
          <a:xfrm>
            <a:off x="2599969" y="3671569"/>
            <a:ext cx="10168147" cy="60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04513" marR="0" lvl="1" indent="-302255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799"/>
              <a:buFont typeface="Arial"/>
              <a:buChar char="•"/>
            </a:pPr>
            <a:r>
              <a:rPr lang="en-US" sz="2799" b="0" i="0" u="none" strike="noStrike" cap="none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The 192.168.4.0 is subnetting as following</a:t>
            </a:r>
            <a:endParaRPr dirty="0"/>
          </a:p>
        </p:txBody>
      </p:sp>
      <p:sp>
        <p:nvSpPr>
          <p:cNvPr id="2" name="Google Shape;207;p8">
            <a:extLst>
              <a:ext uri="{FF2B5EF4-FFF2-40B4-BE49-F238E27FC236}">
                <a16:creationId xmlns:a16="http://schemas.microsoft.com/office/drawing/2014/main" id="{C3834954-CE88-0ED4-4FC6-66FD6DF5D461}"/>
              </a:ext>
            </a:extLst>
          </p:cNvPr>
          <p:cNvSpPr/>
          <p:nvPr/>
        </p:nvSpPr>
        <p:spPr>
          <a:xfrm>
            <a:off x="2599969" y="4762333"/>
            <a:ext cx="12659101" cy="3702787"/>
          </a:xfrm>
          <a:custGeom>
            <a:avLst/>
            <a:gdLst/>
            <a:ahLst/>
            <a:cxnLst/>
            <a:rect l="l" t="t" r="r" b="b"/>
            <a:pathLst>
              <a:path w="12659101" h="3702787" extrusionOk="0">
                <a:moveTo>
                  <a:pt x="0" y="0"/>
                </a:moveTo>
                <a:lnTo>
                  <a:pt x="12659100" y="0"/>
                </a:lnTo>
                <a:lnTo>
                  <a:pt x="12659100" y="3702787"/>
                </a:lnTo>
                <a:lnTo>
                  <a:pt x="0" y="37027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040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502</Words>
  <Application>Microsoft Office PowerPoint</Application>
  <PresentationFormat>Custom</PresentationFormat>
  <Paragraphs>121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Open Sans</vt:lpstr>
      <vt:lpstr>Anton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Salah Eldien Hamdy Mostafa Abdelwahab Silim</cp:lastModifiedBy>
  <cp:revision>1</cp:revision>
  <dcterms:created xsi:type="dcterms:W3CDTF">2006-08-16T00:00:00Z</dcterms:created>
  <dcterms:modified xsi:type="dcterms:W3CDTF">2025-05-15T11:53:30Z</dcterms:modified>
</cp:coreProperties>
</file>